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8" r:id="rId3"/>
    <p:sldId id="257" r:id="rId4"/>
    <p:sldId id="261" r:id="rId5"/>
    <p:sldId id="260" r:id="rId6"/>
    <p:sldId id="265" r:id="rId7"/>
    <p:sldId id="262" r:id="rId8"/>
    <p:sldId id="263" r:id="rId9"/>
    <p:sldId id="268" r:id="rId10"/>
    <p:sldId id="264" r:id="rId11"/>
    <p:sldId id="270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rist" initials="TA" lastIdx="1" clrIdx="0">
    <p:extLst>
      <p:ext uri="{19B8F6BF-5375-455C-9EA6-DF929625EA0E}">
        <p15:presenceInfo xmlns:p15="http://schemas.microsoft.com/office/powerpoint/2012/main" userId="2e68d2e3cda9e12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EF8F6-2B3D-4A32-A120-1D947DD8608D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2B4F-5A3C-477B-988D-8AFB7B5CD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232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EF8F6-2B3D-4A32-A120-1D947DD8608D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2B4F-5A3C-477B-988D-8AFB7B5CD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04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EF8F6-2B3D-4A32-A120-1D947DD8608D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2B4F-5A3C-477B-988D-8AFB7B5CD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646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EF8F6-2B3D-4A32-A120-1D947DD8608D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2B4F-5A3C-477B-988D-8AFB7B5CD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9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EF8F6-2B3D-4A32-A120-1D947DD8608D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2B4F-5A3C-477B-988D-8AFB7B5CD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285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EF8F6-2B3D-4A32-A120-1D947DD8608D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2B4F-5A3C-477B-988D-8AFB7B5CD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244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EF8F6-2B3D-4A32-A120-1D947DD8608D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2B4F-5A3C-477B-988D-8AFB7B5CD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921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EF8F6-2B3D-4A32-A120-1D947DD8608D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2B4F-5A3C-477B-988D-8AFB7B5CD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96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EF8F6-2B3D-4A32-A120-1D947DD8608D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2B4F-5A3C-477B-988D-8AFB7B5CD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025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EF8F6-2B3D-4A32-A120-1D947DD8608D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2B4F-5A3C-477B-988D-8AFB7B5CD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70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EF8F6-2B3D-4A32-A120-1D947DD8608D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2B4F-5A3C-477B-988D-8AFB7B5CD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101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EF8F6-2B3D-4A32-A120-1D947DD8608D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72B4F-5A3C-477B-988D-8AFB7B5CD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9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Атестація</a:t>
            </a:r>
            <a:br>
              <a:rPr lang="uk-UA" b="1" dirty="0" smtClean="0"/>
            </a:br>
            <a:r>
              <a:rPr lang="uk-UA" b="1" dirty="0" smtClean="0"/>
              <a:t> на малому підприємстві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16346" y="4547286"/>
            <a:ext cx="3451653" cy="963828"/>
          </a:xfrm>
        </p:spPr>
        <p:txBody>
          <a:bodyPr>
            <a:normAutofit/>
          </a:bodyPr>
          <a:lstStyle/>
          <a:p>
            <a:r>
              <a:rPr lang="uk-UA" dirty="0" smtClean="0"/>
              <a:t>Підготувала: Тетяна Тарасюк</a:t>
            </a:r>
            <a:endParaRPr lang="ru-RU" dirty="0"/>
          </a:p>
        </p:txBody>
      </p:sp>
      <p:pic>
        <p:nvPicPr>
          <p:cNvPr id="2050" name="Picture 2" descr="Шестерни бесплатно икон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705" y="4275438"/>
            <a:ext cx="2538198" cy="2259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901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92" y="1118047"/>
            <a:ext cx="3820562" cy="607118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РОБОТОДАВЕЦЬ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000" y="3031067"/>
            <a:ext cx="10515600" cy="1524000"/>
          </a:xfrm>
        </p:spPr>
        <p:txBody>
          <a:bodyPr>
            <a:normAutofit/>
          </a:bodyPr>
          <a:lstStyle/>
          <a:p>
            <a:r>
              <a:rPr lang="ru-RU" dirty="0" err="1"/>
              <a:t>Відповідальність</a:t>
            </a:r>
            <a:r>
              <a:rPr lang="ru-RU" dirty="0"/>
              <a:t> за </a:t>
            </a:r>
            <a:r>
              <a:rPr lang="ru-RU" dirty="0" err="1"/>
              <a:t>своєчасне</a:t>
            </a:r>
            <a:r>
              <a:rPr lang="ru-RU" dirty="0"/>
              <a:t> та </a:t>
            </a:r>
            <a:r>
              <a:rPr lang="ru-RU" dirty="0" err="1"/>
              <a:t>якісне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атестації</a:t>
            </a:r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/>
              <a:t>покладається</a:t>
            </a:r>
            <a:r>
              <a:rPr lang="ru-RU" dirty="0"/>
              <a:t> на </a:t>
            </a:r>
            <a:r>
              <a:rPr lang="ru-RU" dirty="0" err="1"/>
              <a:t>керівника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організації</a:t>
            </a:r>
            <a:r>
              <a:rPr lang="ru-RU" dirty="0"/>
              <a:t>. </a:t>
            </a:r>
          </a:p>
        </p:txBody>
      </p:sp>
      <p:pic>
        <p:nvPicPr>
          <p:cNvPr id="14338" name="Picture 2" descr="Встреча бесплатно иконк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6" y="491067"/>
            <a:ext cx="1893358" cy="1539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810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8399" y="3530851"/>
            <a:ext cx="4758267" cy="1158844"/>
          </a:xfrm>
        </p:spPr>
        <p:txBody>
          <a:bodyPr>
            <a:normAutofit/>
          </a:bodyPr>
          <a:lstStyle/>
          <a:p>
            <a:r>
              <a:rPr lang="uk-UA" dirty="0" smtClean="0"/>
              <a:t>ДЯКУЮ ЗА УВАГУ! </a:t>
            </a:r>
            <a:endParaRPr lang="ru-RU" dirty="0"/>
          </a:p>
        </p:txBody>
      </p:sp>
      <p:pic>
        <p:nvPicPr>
          <p:cNvPr id="12290" name="Picture 2" descr="Лидерство бесплатно иконк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133" y="270933"/>
            <a:ext cx="1913467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846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4436" y="365126"/>
            <a:ext cx="4390930" cy="1318820"/>
          </a:xfrm>
        </p:spPr>
        <p:txBody>
          <a:bodyPr/>
          <a:lstStyle/>
          <a:p>
            <a:pPr algn="ctr"/>
            <a:r>
              <a:rPr lang="uk-UA" b="1" dirty="0" smtClean="0"/>
              <a:t>Нормативно-правові акти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3697" y="1868766"/>
            <a:ext cx="11648303" cy="4359038"/>
          </a:xfrm>
        </p:spPr>
        <p:txBody>
          <a:bodyPr>
            <a:noAutofit/>
          </a:bodyPr>
          <a:lstStyle/>
          <a:p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Кодекс законів про працю України</a:t>
            </a:r>
          </a:p>
          <a:p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 України «Про охорону праці» від 14 жовтня 1992 № 2694-XII;З</a:t>
            </a:r>
          </a:p>
          <a:p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 України «Про пенсійне забезпечення» від 5 листопада 1991 №1788-XII;</a:t>
            </a:r>
          </a:p>
          <a:p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 України «Про відпустки» від 15 листопада 1996 № 504/96-ВР;</a:t>
            </a:r>
          </a:p>
          <a:p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Списки виробництв, робіт, професій, посад і показників, зайнятість в яких дає право на пенсію за віком на пільгових умовах, затверджені постановою КМУ від 24.06.2016 № 461;</a:t>
            </a:r>
          </a:p>
          <a:p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Списки виробництв, робіт, цехів, професій і посад, зайнятість працівників в яких дає право на щорічні додаткові відпустки за роботу із шкідливими і важкими умовами праці та за особливий характер праці, затверджені постановою КМУ від 17.11.1997 № 1290, тощо.</a:t>
            </a:r>
            <a:endParaRPr lang="uk-U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Книги бесплатно иконк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43203"/>
            <a:ext cx="1386016" cy="969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958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4215" y="365125"/>
            <a:ext cx="3868767" cy="1373140"/>
          </a:xfrm>
        </p:spPr>
        <p:txBody>
          <a:bodyPr/>
          <a:lstStyle/>
          <a:p>
            <a:pPr algn="ctr"/>
            <a:r>
              <a:rPr lang="uk-UA" b="1" dirty="0" smtClean="0"/>
              <a:t>Нормативно-правові акти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68766"/>
            <a:ext cx="10515600" cy="4308197"/>
          </a:xfrm>
        </p:spPr>
        <p:txBody>
          <a:bodyPr>
            <a:normAutofit/>
          </a:bodyPr>
          <a:lstStyle/>
          <a:p>
            <a:r>
              <a:rPr lang="uk-UA" dirty="0" smtClean="0"/>
              <a:t>Порядок проведення атестації робочих місць за умовами праці, затверджений постановою КМУ від 01.08.1992 №442</a:t>
            </a:r>
          </a:p>
          <a:p>
            <a:endParaRPr lang="uk-UA" dirty="0" smtClean="0"/>
          </a:p>
          <a:p>
            <a:r>
              <a:rPr lang="uk-UA" dirty="0" smtClean="0"/>
              <a:t>Методичні рекомендації для проведення атестації робочих місць за умовами праці, затверджений постановою Мінпраці від 01.09.1992 № 41.</a:t>
            </a:r>
            <a:endParaRPr lang="uk-UA" dirty="0"/>
          </a:p>
        </p:txBody>
      </p:sp>
      <p:pic>
        <p:nvPicPr>
          <p:cNvPr id="3074" name="Picture 2" descr="Книги бесплатно иконк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43203"/>
            <a:ext cx="1386016" cy="969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720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034" y="573355"/>
            <a:ext cx="4499327" cy="1325563"/>
          </a:xfrm>
        </p:spPr>
        <p:txBody>
          <a:bodyPr/>
          <a:lstStyle/>
          <a:p>
            <a:r>
              <a:rPr lang="uk-UA" b="1" dirty="0" smtClean="0"/>
              <a:t>ШКІДЛИВІ УМОВИ ПРАЦІ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8409" y="2323069"/>
            <a:ext cx="11269363" cy="4028304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Шкідливі умови праці — це стан умов праці, за якого рівень впливу одного або більше факторів виробничого середовища та/або трудового процесу перевищує допустимі гігієнічні нормативи і здатний чинити несприятливий вплив на здоров’я працівника.</a:t>
            </a:r>
          </a:p>
          <a:p>
            <a:pPr marL="2593975" indent="182563"/>
            <a:r>
              <a:rPr lang="uk-UA" sz="1700" b="1" u="sng" dirty="0" smtClean="0">
                <a:latin typeface="Arial Black" panose="020B0A04020102020204" pitchFamily="34" charset="0"/>
              </a:rPr>
              <a:t>особливо </a:t>
            </a:r>
            <a:r>
              <a:rPr lang="uk-UA" sz="1700" b="1" u="sng" dirty="0">
                <a:latin typeface="Arial Black" panose="020B0A04020102020204" pitchFamily="34" charset="0"/>
              </a:rPr>
              <a:t>шкідливі та особливо </a:t>
            </a:r>
            <a:r>
              <a:rPr lang="uk-UA" sz="1700" b="1" u="sng" dirty="0" smtClean="0">
                <a:latin typeface="Arial Black" panose="020B0A04020102020204" pitchFamily="34" charset="0"/>
              </a:rPr>
              <a:t>важкі умови праці </a:t>
            </a:r>
            <a:endParaRPr lang="uk-UA" sz="1700" b="1" u="sng" dirty="0">
              <a:latin typeface="Arial Black" panose="020B0A04020102020204" pitchFamily="34" charset="0"/>
            </a:endParaRPr>
          </a:p>
          <a:p>
            <a:pPr marL="2593975" indent="182563"/>
            <a:r>
              <a:rPr lang="uk-UA" sz="1700" b="1" u="sng" dirty="0" smtClean="0">
                <a:latin typeface="Arial Black" panose="020B0A04020102020204" pitchFamily="34" charset="0"/>
              </a:rPr>
              <a:t>шкідливі </a:t>
            </a:r>
            <a:r>
              <a:rPr lang="uk-UA" sz="1700" b="1" u="sng" dirty="0">
                <a:latin typeface="Arial Black" panose="020B0A04020102020204" pitchFamily="34" charset="0"/>
              </a:rPr>
              <a:t>та </a:t>
            </a:r>
            <a:r>
              <a:rPr lang="uk-UA" sz="1700" b="1" u="sng" dirty="0" smtClean="0">
                <a:latin typeface="Arial Black" panose="020B0A04020102020204" pitchFamily="34" charset="0"/>
              </a:rPr>
              <a:t>важкі умови праці </a:t>
            </a:r>
          </a:p>
          <a:p>
            <a:pPr marL="2593975" indent="182563"/>
            <a:r>
              <a:rPr lang="uk-UA" sz="1700" b="1" u="sng" dirty="0" smtClean="0">
                <a:latin typeface="Arial Black" panose="020B0A04020102020204" pitchFamily="34" charset="0"/>
              </a:rPr>
              <a:t>шкідливі умови праці </a:t>
            </a:r>
            <a:endParaRPr lang="uk-UA" sz="1700" b="1" u="sng" dirty="0">
              <a:latin typeface="Arial Black" panose="020B0A0402010202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клас — оптимальні;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клас — допустимі;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клас — шкідливі;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клас — небезпечні.</a:t>
            </a: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8" descr="Маска бесплатно иконка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10" y="294116"/>
            <a:ext cx="2008605" cy="1757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71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66768" y="365125"/>
            <a:ext cx="4113454" cy="1325563"/>
          </a:xfrm>
        </p:spPr>
        <p:txBody>
          <a:bodyPr/>
          <a:lstStyle/>
          <a:p>
            <a:r>
              <a:rPr lang="uk-UA" dirty="0" smtClean="0"/>
              <a:t>АТЕСТАЦІЯ РОБОЧИХ МІСЦЬ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0060" y="2115880"/>
            <a:ext cx="11452860" cy="42163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r>
              <a:rPr lang="uk-UA" b="1" dirty="0" smtClean="0"/>
              <a:t>Атестація робочих місць </a:t>
            </a:r>
            <a:r>
              <a:rPr lang="uk-UA" dirty="0" smtClean="0"/>
              <a:t>за умовами праці (надалі - </a:t>
            </a:r>
            <a:br>
              <a:rPr lang="uk-UA" dirty="0" smtClean="0"/>
            </a:br>
            <a:r>
              <a:rPr lang="uk-UA" dirty="0" smtClean="0"/>
              <a:t>атестація) </a:t>
            </a:r>
            <a:r>
              <a:rPr lang="uk-UA" u="sng" dirty="0" smtClean="0"/>
              <a:t>проводиться на підприємствах і організаціях незалежно </a:t>
            </a:r>
            <a:br>
              <a:rPr lang="uk-UA" u="sng" dirty="0" smtClean="0"/>
            </a:br>
            <a:r>
              <a:rPr lang="uk-UA" u="sng" dirty="0" smtClean="0"/>
              <a:t>від форм власності й господарювання</a:t>
            </a:r>
            <a:r>
              <a:rPr lang="uk-UA" dirty="0" smtClean="0"/>
              <a:t>, де технологічний процес, </a:t>
            </a:r>
            <a:br>
              <a:rPr lang="uk-UA" dirty="0" smtClean="0"/>
            </a:br>
            <a:r>
              <a:rPr lang="uk-UA" dirty="0" smtClean="0"/>
              <a:t>використовуване обладнання, сировина та матеріали є потенційними </a:t>
            </a:r>
            <a:br>
              <a:rPr lang="uk-UA" dirty="0" smtClean="0"/>
            </a:br>
            <a:r>
              <a:rPr lang="uk-UA" dirty="0" smtClean="0"/>
              <a:t>джерелами шкідливих і небезпечних виробничих факторів, що можуть </a:t>
            </a:r>
            <a:br>
              <a:rPr lang="uk-UA" dirty="0" smtClean="0"/>
            </a:br>
            <a:r>
              <a:rPr lang="uk-UA" dirty="0" smtClean="0"/>
              <a:t>несприятливо впливати на стан здоров'я працюючих, а також на їхніх </a:t>
            </a:r>
            <a:br>
              <a:rPr lang="uk-UA" dirty="0" smtClean="0"/>
            </a:br>
            <a:r>
              <a:rPr lang="uk-UA" dirty="0" smtClean="0"/>
              <a:t>нащадків як тепер, так і в майбутньому. </a:t>
            </a:r>
          </a:p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endParaRPr lang="uk-UA" dirty="0"/>
          </a:p>
        </p:txBody>
      </p:sp>
      <p:pic>
        <p:nvPicPr>
          <p:cNvPr id="4" name="Picture 6" descr="Инженерное дело бесплатно иконк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1657865" cy="1750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094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7541" y="452673"/>
            <a:ext cx="4137660" cy="1238015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АТЕСТАЦІЯ РОБОЧИХ  МІСЦЬ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15880"/>
            <a:ext cx="11071860" cy="40791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uk-UA" b="1" dirty="0" smtClean="0"/>
          </a:p>
          <a:p>
            <a:pPr algn="just">
              <a:buFontTx/>
              <a:buChar char="-"/>
            </a:pPr>
            <a:endParaRPr lang="uk-UA" dirty="0"/>
          </a:p>
        </p:txBody>
      </p:sp>
      <p:pic>
        <p:nvPicPr>
          <p:cNvPr id="4" name="Picture 6" descr="Инженерное дело бесплатно иконк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1657865" cy="1750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461500" y="2297837"/>
            <a:ext cx="2716040" cy="1294645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установлення факторів і причин виникнення несприятливих умов </a:t>
            </a:r>
            <a:br>
              <a:rPr lang="uk-UA" dirty="0" smtClean="0"/>
            </a:br>
            <a:r>
              <a:rPr lang="uk-UA" dirty="0" smtClean="0"/>
              <a:t>праці</a:t>
            </a:r>
            <a:endParaRPr lang="uk-UA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39711" y="2115879"/>
            <a:ext cx="2716040" cy="2142201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санітарно-гігієнічне дослідження факторів виробничого </a:t>
            </a:r>
            <a:br>
              <a:rPr lang="uk-UA" dirty="0" smtClean="0"/>
            </a:br>
            <a:r>
              <a:rPr lang="uk-UA" dirty="0" smtClean="0"/>
              <a:t>середовища, важкості й напруженості трудового процесу на робочому </a:t>
            </a:r>
            <a:br>
              <a:rPr lang="uk-UA" dirty="0" smtClean="0"/>
            </a:br>
            <a:r>
              <a:rPr lang="uk-UA" dirty="0" smtClean="0"/>
              <a:t>місці</a:t>
            </a:r>
            <a:endParaRPr lang="uk-UA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49755" y="3774438"/>
            <a:ext cx="2716040" cy="2694095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обґрунтування віднесення робочого місця до категорії із </a:t>
            </a:r>
            <a:br>
              <a:rPr lang="uk-UA" dirty="0" smtClean="0"/>
            </a:br>
            <a:r>
              <a:rPr lang="uk-UA" dirty="0" smtClean="0"/>
              <a:t>шкідливими (особливо шкідливими), важкими (особливо важкими) </a:t>
            </a:r>
            <a:br>
              <a:rPr lang="uk-UA" dirty="0" smtClean="0"/>
            </a:br>
            <a:r>
              <a:rPr lang="uk-UA" dirty="0" smtClean="0"/>
              <a:t>умовами праці</a:t>
            </a:r>
            <a:endParaRPr lang="uk-UA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339711" y="4683272"/>
            <a:ext cx="2716040" cy="1785261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визначення (підтвердження) права працівників на пільгове </a:t>
            </a:r>
            <a:br>
              <a:rPr lang="uk-UA" dirty="0" smtClean="0"/>
            </a:br>
            <a:r>
              <a:rPr lang="uk-UA" dirty="0" smtClean="0"/>
              <a:t>пенсійне забезпечення за роботу у несприятливих умовах;</a:t>
            </a:r>
            <a:endParaRPr lang="uk-UA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217922" y="3322956"/>
            <a:ext cx="2751438" cy="2183717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аналіз реалізації технічних і організаційних заходів, </a:t>
            </a:r>
            <a:br>
              <a:rPr lang="uk-UA" dirty="0" smtClean="0"/>
            </a:br>
            <a:r>
              <a:rPr lang="uk-UA" dirty="0" smtClean="0"/>
              <a:t>спрямованих на оптимізацію рівня гігієни, характеру і безпеки </a:t>
            </a:r>
            <a:br>
              <a:rPr lang="uk-UA" dirty="0" smtClean="0"/>
            </a:br>
            <a:r>
              <a:rPr lang="uk-UA" dirty="0" smtClean="0"/>
              <a:t>праці</a:t>
            </a:r>
            <a:endParaRPr lang="uk-UA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088462" y="3926155"/>
            <a:ext cx="2716040" cy="2694095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складання переліку робочих місць, виробництв, професій та </a:t>
            </a:r>
            <a:br>
              <a:rPr lang="uk-UA" dirty="0" smtClean="0"/>
            </a:br>
            <a:r>
              <a:rPr lang="uk-UA" dirty="0" smtClean="0"/>
              <a:t>посад з пільговим пенсійним забезпеченням працівників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2381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66768" y="365125"/>
            <a:ext cx="5399046" cy="1325563"/>
          </a:xfrm>
        </p:spPr>
        <p:txBody>
          <a:bodyPr>
            <a:normAutofit/>
          </a:bodyPr>
          <a:lstStyle/>
          <a:p>
            <a:r>
              <a:rPr lang="uk-UA" sz="4000" b="1" dirty="0" smtClean="0"/>
              <a:t>АТЕСТАЦІЯ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uk-UA" sz="4000" b="1" dirty="0" smtClean="0"/>
              <a:t>РОБОЧИХ </a:t>
            </a:r>
            <a:r>
              <a:rPr lang="uk-UA" sz="4000" b="1" dirty="0" smtClean="0"/>
              <a:t>МІСЦЬ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69949"/>
            <a:ext cx="11071860" cy="332511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b="1" dirty="0" smtClean="0"/>
              <a:t>Результати атестації </a:t>
            </a:r>
            <a:r>
              <a:rPr lang="uk-UA" dirty="0" smtClean="0"/>
              <a:t>використовуються підприємствами й </a:t>
            </a:r>
            <a:br>
              <a:rPr lang="uk-UA" dirty="0" smtClean="0"/>
            </a:br>
            <a:r>
              <a:rPr lang="uk-UA" dirty="0" smtClean="0"/>
              <a:t>організаціями також для здійснення пільг і компенсацій, </a:t>
            </a:r>
            <a:br>
              <a:rPr lang="uk-UA" dirty="0" smtClean="0"/>
            </a:br>
            <a:r>
              <a:rPr lang="uk-UA" dirty="0" smtClean="0"/>
              <a:t>передбачених чинним законодавством. </a:t>
            </a:r>
          </a:p>
          <a:p>
            <a:pPr marL="0" indent="0" algn="ctr">
              <a:buNone/>
            </a:pPr>
            <a:endParaRPr lang="uk-UA" dirty="0" smtClean="0"/>
          </a:p>
          <a:p>
            <a:pPr marL="0" indent="0" algn="ctr">
              <a:buNone/>
            </a:pPr>
            <a:r>
              <a:rPr lang="uk-UA" dirty="0" smtClean="0"/>
              <a:t>ПІЛЬГИ: </a:t>
            </a:r>
          </a:p>
          <a:p>
            <a:r>
              <a:rPr lang="uk-UA" dirty="0" smtClean="0"/>
              <a:t>Доплати</a:t>
            </a:r>
          </a:p>
          <a:p>
            <a:r>
              <a:rPr lang="uk-UA" dirty="0" smtClean="0"/>
              <a:t>Додаткові відпустки</a:t>
            </a:r>
          </a:p>
          <a:p>
            <a:r>
              <a:rPr lang="uk-UA" dirty="0" smtClean="0"/>
              <a:t>Скорочений робочий час</a:t>
            </a:r>
          </a:p>
          <a:p>
            <a:r>
              <a:rPr lang="uk-UA" dirty="0" smtClean="0"/>
              <a:t>Пільгові пенсії</a:t>
            </a:r>
            <a:endParaRPr lang="uk-UA" dirty="0"/>
          </a:p>
        </p:txBody>
      </p:sp>
      <p:pic>
        <p:nvPicPr>
          <p:cNvPr id="4" name="Picture 6" descr="Инженерное дело бесплатно иконк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1657865" cy="1750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302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07398" y="365125"/>
            <a:ext cx="5051834" cy="1325563"/>
          </a:xfrm>
        </p:spPr>
        <p:txBody>
          <a:bodyPr/>
          <a:lstStyle/>
          <a:p>
            <a:r>
              <a:rPr lang="uk-UA" b="1" dirty="0" smtClean="0"/>
              <a:t>АТЕСТАЦІЙНА КОМІСІЯ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53077"/>
            <a:ext cx="11071860" cy="3641982"/>
          </a:xfrm>
        </p:spPr>
        <p:txBody>
          <a:bodyPr>
            <a:normAutofit fontScale="92500" lnSpcReduction="10000"/>
          </a:bodyPr>
          <a:lstStyle/>
          <a:p>
            <a:pPr algn="just">
              <a:buFontTx/>
              <a:buChar char="-"/>
            </a:pPr>
            <a:r>
              <a:rPr lang="uk-UA" sz="2000" b="1" dirty="0" smtClean="0"/>
              <a:t>Призначається згідно колективного договору, але не </a:t>
            </a:r>
            <a:r>
              <a:rPr lang="uk-UA" sz="2000" b="1" dirty="0" err="1" smtClean="0"/>
              <a:t>рідже</a:t>
            </a:r>
            <a:r>
              <a:rPr lang="uk-UA" sz="2000" b="1" dirty="0" smtClean="0"/>
              <a:t> ніж 1 раз на п'ять років</a:t>
            </a:r>
          </a:p>
          <a:p>
            <a:pPr algn="just">
              <a:buFontTx/>
              <a:buChar char="-"/>
            </a:pPr>
            <a:r>
              <a:rPr lang="uk-UA" sz="2000" b="1" dirty="0" smtClean="0"/>
              <a:t>Наказ про склад та повноваження атестаційної комісії</a:t>
            </a:r>
          </a:p>
          <a:p>
            <a:pPr algn="just">
              <a:buFontTx/>
              <a:buChar char="-"/>
            </a:pPr>
            <a:r>
              <a:rPr lang="uk-UA" sz="2000" b="1" dirty="0" smtClean="0"/>
              <a:t>До складу комісії входить голова, секретар, </a:t>
            </a:r>
            <a:r>
              <a:rPr lang="uk-UA" sz="2000" b="1" dirty="0" err="1" smtClean="0"/>
              <a:t>обов</a:t>
            </a:r>
            <a:r>
              <a:rPr lang="en-US" sz="2000" b="1" dirty="0" smtClean="0"/>
              <a:t>’</a:t>
            </a:r>
            <a:r>
              <a:rPr lang="uk-UA" sz="2000" b="1" dirty="0" err="1" smtClean="0"/>
              <a:t>язково</a:t>
            </a:r>
            <a:r>
              <a:rPr lang="uk-UA" sz="2000" b="1" dirty="0" smtClean="0"/>
              <a:t> представник первинної профспілки або уповноважена найманими працівниками особа</a:t>
            </a:r>
          </a:p>
          <a:p>
            <a:pPr algn="just">
              <a:buFontTx/>
              <a:buChar char="-"/>
            </a:pPr>
            <a:r>
              <a:rPr lang="uk-UA" sz="2000" b="1" dirty="0" smtClean="0"/>
              <a:t>До складу можуть залучатися проектні науково-дослідні організації, технічні інспекції праці профспілок, територіальні органи </a:t>
            </a:r>
            <a:r>
              <a:rPr lang="uk-UA" sz="2000" b="1" dirty="0" err="1" smtClean="0"/>
              <a:t>Держпраці</a:t>
            </a:r>
            <a:r>
              <a:rPr lang="uk-UA" sz="2000" b="1" dirty="0" smtClean="0"/>
              <a:t>. </a:t>
            </a:r>
          </a:p>
          <a:p>
            <a:pPr>
              <a:buFontTx/>
              <a:buChar char="-"/>
            </a:pPr>
            <a:r>
              <a:rPr lang="ru-RU" sz="2000" b="1" dirty="0" smtClean="0"/>
              <a:t>До </a:t>
            </a:r>
            <a:r>
              <a:rPr lang="ru-RU" sz="2000" b="1" dirty="0"/>
              <a:t>складу </a:t>
            </a:r>
            <a:r>
              <a:rPr lang="ru-RU" sz="2000" b="1" dirty="0" err="1"/>
              <a:t>атестаційної</a:t>
            </a:r>
            <a:r>
              <a:rPr lang="ru-RU" sz="2000" b="1" dirty="0"/>
              <a:t> </a:t>
            </a:r>
            <a:r>
              <a:rPr lang="ru-RU" sz="2000" b="1" dirty="0" err="1"/>
              <a:t>комісії</a:t>
            </a:r>
            <a:r>
              <a:rPr lang="ru-RU" sz="2000" b="1" dirty="0"/>
              <a:t> </a:t>
            </a:r>
            <a:r>
              <a:rPr lang="ru-RU" sz="2000" b="1" dirty="0" err="1"/>
              <a:t>рекомендується</a:t>
            </a:r>
            <a:r>
              <a:rPr lang="ru-RU" sz="2000" b="1" dirty="0"/>
              <a:t> </a:t>
            </a:r>
            <a:r>
              <a:rPr lang="ru-RU" sz="2000" b="1" dirty="0" err="1"/>
              <a:t>вводити</a:t>
            </a:r>
            <a:r>
              <a:rPr lang="ru-RU" sz="2000" b="1" dirty="0"/>
              <a:t> </a:t>
            </a:r>
            <a:r>
              <a:rPr lang="ru-RU" sz="2000" b="1" dirty="0" err="1" smtClean="0"/>
              <a:t>головних</a:t>
            </a:r>
            <a:r>
              <a:rPr lang="ru-RU" sz="2000" b="1" dirty="0" smtClean="0"/>
              <a:t> </a:t>
            </a:r>
            <a:r>
              <a:rPr lang="ru-RU" sz="2000" b="1" dirty="0" err="1"/>
              <a:t>спеціалістів</a:t>
            </a:r>
            <a:r>
              <a:rPr lang="ru-RU" sz="2000" b="1" dirty="0"/>
              <a:t>, </a:t>
            </a:r>
            <a:r>
              <a:rPr lang="ru-RU" sz="2000" b="1" dirty="0" err="1"/>
              <a:t>працівників</a:t>
            </a:r>
            <a:r>
              <a:rPr lang="ru-RU" sz="2000" b="1" dirty="0"/>
              <a:t> </a:t>
            </a:r>
            <a:r>
              <a:rPr lang="ru-RU" sz="2000" b="1" dirty="0" err="1"/>
              <a:t>відділу</a:t>
            </a:r>
            <a:r>
              <a:rPr lang="ru-RU" sz="2000" b="1" dirty="0"/>
              <a:t> </a:t>
            </a:r>
            <a:r>
              <a:rPr lang="ru-RU" sz="2000" b="1" dirty="0" err="1"/>
              <a:t>кадрів</a:t>
            </a:r>
            <a:r>
              <a:rPr lang="ru-RU" sz="2000" b="1" dirty="0"/>
              <a:t>, </a:t>
            </a:r>
            <a:r>
              <a:rPr lang="ru-RU" sz="2000" b="1" dirty="0" err="1"/>
              <a:t>праці</a:t>
            </a:r>
            <a:r>
              <a:rPr lang="ru-RU" sz="2000" b="1" dirty="0"/>
              <a:t> і </a:t>
            </a:r>
            <a:r>
              <a:rPr lang="ru-RU" sz="2000" b="1" dirty="0" err="1" smtClean="0"/>
              <a:t>заробітної</a:t>
            </a:r>
            <a:r>
              <a:rPr lang="ru-RU" sz="2000" b="1" dirty="0" smtClean="0"/>
              <a:t> </a:t>
            </a:r>
            <a:r>
              <a:rPr lang="ru-RU" sz="2000" b="1" dirty="0"/>
              <a:t>плати, </a:t>
            </a:r>
            <a:r>
              <a:rPr lang="ru-RU" sz="2000" b="1" dirty="0" err="1"/>
              <a:t>охорони</a:t>
            </a:r>
            <a:r>
              <a:rPr lang="ru-RU" sz="2000" b="1" dirty="0"/>
              <a:t> </a:t>
            </a:r>
            <a:r>
              <a:rPr lang="ru-RU" sz="2000" b="1" dirty="0" err="1"/>
              <a:t>праці</a:t>
            </a:r>
            <a:r>
              <a:rPr lang="ru-RU" sz="2000" b="1" dirty="0"/>
              <a:t>, </a:t>
            </a:r>
            <a:r>
              <a:rPr lang="ru-RU" sz="2000" b="1" dirty="0" err="1"/>
              <a:t>органів</a:t>
            </a:r>
            <a:r>
              <a:rPr lang="ru-RU" sz="2000" b="1" dirty="0"/>
              <a:t> </a:t>
            </a:r>
            <a:r>
              <a:rPr lang="ru-RU" sz="2000" b="1" dirty="0" err="1"/>
              <a:t>охорони</a:t>
            </a:r>
            <a:r>
              <a:rPr lang="ru-RU" sz="2000" b="1" dirty="0"/>
              <a:t> </a:t>
            </a:r>
            <a:r>
              <a:rPr lang="ru-RU" sz="2000" b="1" dirty="0" err="1"/>
              <a:t>здоров'я</a:t>
            </a:r>
            <a:r>
              <a:rPr lang="ru-RU" sz="2000" b="1" dirty="0"/>
              <a:t> </a:t>
            </a:r>
            <a:r>
              <a:rPr lang="ru-RU" sz="2000" b="1" dirty="0" err="1" smtClean="0"/>
              <a:t>підприємства</a:t>
            </a:r>
            <a:r>
              <a:rPr lang="ru-RU" sz="2000" b="1" dirty="0"/>
              <a:t>, </a:t>
            </a:r>
            <a:r>
              <a:rPr lang="ru-RU" sz="2000" b="1" dirty="0" err="1"/>
              <a:t>представників</a:t>
            </a:r>
            <a:r>
              <a:rPr lang="ru-RU" sz="2000" b="1" dirty="0"/>
              <a:t> </a:t>
            </a:r>
            <a:r>
              <a:rPr lang="ru-RU" sz="2000" b="1" dirty="0" err="1"/>
              <a:t>громадських</a:t>
            </a:r>
            <a:r>
              <a:rPr lang="ru-RU" sz="2000" b="1" dirty="0"/>
              <a:t> </a:t>
            </a:r>
            <a:r>
              <a:rPr lang="ru-RU" sz="2000" b="1" dirty="0" err="1" smtClean="0"/>
              <a:t>організацій</a:t>
            </a:r>
            <a:r>
              <a:rPr lang="ru-RU" sz="2000" b="1" dirty="0" smtClean="0"/>
              <a:t>.</a:t>
            </a:r>
          </a:p>
          <a:p>
            <a:pPr>
              <a:buFontTx/>
              <a:buChar char="-"/>
            </a:pPr>
            <a:endParaRPr lang="uk-UA" sz="2000" b="1" dirty="0"/>
          </a:p>
          <a:p>
            <a:r>
              <a:rPr lang="uk-UA" sz="2000" b="1" i="1" dirty="0" smtClean="0"/>
              <a:t>Повноваження передбачено Методичними рекомендаціями для проведення атестації робочих місць (постанова КМУ №41).  </a:t>
            </a:r>
            <a:endParaRPr lang="uk-UA" sz="2000" b="1" i="1" dirty="0"/>
          </a:p>
        </p:txBody>
      </p:sp>
      <p:pic>
        <p:nvPicPr>
          <p:cNvPr id="4" name="Picture 6" descr="Инженерное дело бесплатно иконк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1657865" cy="1750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717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23034" y="365125"/>
            <a:ext cx="5042780" cy="1325563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ОФОРМЛЕННЯ РЕЗУЛЬТАТІВ АТЕСТАЦІЇ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34147"/>
            <a:ext cx="10515600" cy="346747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 smtClean="0"/>
              <a:t>За результатами атестації складається ПЕРЕЛІК: </a:t>
            </a:r>
          </a:p>
          <a:p>
            <a:endParaRPr lang="uk-UA" dirty="0" smtClean="0"/>
          </a:p>
          <a:p>
            <a:r>
              <a:rPr lang="uk-UA" dirty="0" smtClean="0"/>
              <a:t>робочих місць,   виробництв,   робіт,   професій   і   посад, працівникам  яких  підтверджено  право  на  пільги  і  компенсації, передбачені законодавством;</a:t>
            </a:r>
          </a:p>
          <a:p>
            <a:endParaRPr lang="uk-UA" dirty="0" smtClean="0"/>
          </a:p>
          <a:p>
            <a:r>
              <a:rPr lang="uk-UA" dirty="0" smtClean="0"/>
              <a:t>робочих місць,   виробництв,   робіт,   професій   і   посад, працівникам яких пропонується встановити пільги і  компенсації  за рахунок  коштів  підприємства  згідно  з  ст.13  Закону  України "Про пенсійне забезпечення«</a:t>
            </a:r>
          </a:p>
          <a:p>
            <a:pPr marL="0" indent="0">
              <a:buNone/>
            </a:pPr>
            <a:endParaRPr lang="uk-UA" dirty="0" smtClean="0"/>
          </a:p>
          <a:p>
            <a:r>
              <a:rPr lang="uk-UA" dirty="0" smtClean="0"/>
              <a:t>робочих місць   з   несприятливими  умовами  праці,  на  яких необхідно здійснити першочергові заходи по їх поліпшенню.</a:t>
            </a:r>
          </a:p>
          <a:p>
            <a:endParaRPr lang="ru-RU" dirty="0"/>
          </a:p>
        </p:txBody>
      </p:sp>
      <p:pic>
        <p:nvPicPr>
          <p:cNvPr id="11269" name="Picture 5" descr="Заметка бесплатно икон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1986"/>
            <a:ext cx="2218266" cy="1668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288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436</Words>
  <Application>Microsoft Office PowerPoint</Application>
  <PresentationFormat>Широкоэкранный</PresentationFormat>
  <Paragraphs>59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Times New Roman</vt:lpstr>
      <vt:lpstr>Тема Office</vt:lpstr>
      <vt:lpstr>Атестація  на малому підприємстві</vt:lpstr>
      <vt:lpstr>Нормативно-правові акти </vt:lpstr>
      <vt:lpstr>Нормативно-правові акти </vt:lpstr>
      <vt:lpstr>ШКІДЛИВІ УМОВИ ПРАЦІ </vt:lpstr>
      <vt:lpstr>АТЕСТАЦІЯ РОБОЧИХ МІСЦЬ</vt:lpstr>
      <vt:lpstr>АТЕСТАЦІЯ РОБОЧИХ  МІСЦЬ </vt:lpstr>
      <vt:lpstr>АТЕСТАЦІЯ  РОБОЧИХ МІСЦЬ</vt:lpstr>
      <vt:lpstr>АТЕСТАЦІЙНА КОМІСІЯ </vt:lpstr>
      <vt:lpstr>ОФОРМЛЕННЯ РЕЗУЛЬТАТІВ АТЕСТАЦІЇ</vt:lpstr>
      <vt:lpstr>РОБОТОДАВЕЦЬ </vt:lpstr>
      <vt:lpstr>ДЯКУЮ ЗА УВАГУ!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робочий місця на малому підприємстві</dc:title>
  <dc:creator>Yurist</dc:creator>
  <cp:lastModifiedBy>Yurist</cp:lastModifiedBy>
  <cp:revision>19</cp:revision>
  <dcterms:created xsi:type="dcterms:W3CDTF">2022-10-27T13:50:11Z</dcterms:created>
  <dcterms:modified xsi:type="dcterms:W3CDTF">2022-11-30T10:14:13Z</dcterms:modified>
</cp:coreProperties>
</file>